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Rasputin" charset="1" panose="00000000000000000000"/>
      <p:regular r:id="rId34"/>
    </p:embeddedFont>
    <p:embeddedFont>
      <p:font typeface="Rasputin Bold" charset="1" panose="00000000000000000000"/>
      <p:regular r:id="rId35"/>
    </p:embeddedFont>
    <p:embeddedFont>
      <p:font typeface="Rasputin Light" charset="1" panose="00000000000000000000"/>
      <p:regular r:id="rId36"/>
    </p:embeddedFont>
    <p:embeddedFont>
      <p:font typeface="Rasputin Semi-Bold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jpe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1899" y="-5710340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53687">
            <a:off x="9987608" y="5451841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3" y="0"/>
                </a:lnTo>
                <a:lnTo>
                  <a:pt x="9957653" y="8663158"/>
                </a:lnTo>
                <a:lnTo>
                  <a:pt x="0" y="866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26396">
            <a:off x="728060" y="-465916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88089">
            <a:off x="15883629" y="3799981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1"/>
                </a:lnTo>
                <a:lnTo>
                  <a:pt x="0" y="10406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2125" y="1143352"/>
            <a:ext cx="14666834" cy="206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asputin Bold"/>
              </a:rPr>
              <a:t>CATTLE DISEASE PREDICTION USING</a:t>
            </a:r>
          </a:p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asputin Bold"/>
              </a:rPr>
              <a:t>MACHINE LEARNING TECHNIQUES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6660" y="4431665"/>
            <a:ext cx="2475309" cy="5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sputin Bold"/>
              </a:rPr>
              <a:t>AUTHORS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9325" y="5334628"/>
            <a:ext cx="5104888" cy="522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0030" indent="-290015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000000"/>
                </a:solidFill>
                <a:latin typeface="Canva Sans Bold"/>
              </a:rPr>
              <a:t>Parikshit Mahalle, Dean R&amp;D VIIT Pune.</a:t>
            </a:r>
          </a:p>
          <a:p>
            <a:pPr marL="580030" indent="-290015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000000"/>
                </a:solidFill>
                <a:latin typeface="Canva Sans Bold"/>
              </a:rPr>
              <a:t>Suvarna Bhagwat, Professor VIIT Pune.</a:t>
            </a:r>
          </a:p>
          <a:p>
            <a:pPr marL="580030" indent="-290015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000000"/>
                </a:solidFill>
                <a:latin typeface="Canva Sans Bold"/>
              </a:rPr>
              <a:t>Anirudh Gote,SY Student </a:t>
            </a:r>
          </a:p>
          <a:p>
            <a:pPr marL="580030" indent="-290015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000000"/>
                </a:solidFill>
                <a:latin typeface="Canva Sans Bold"/>
              </a:rPr>
              <a:t>Dev Chhabada,SY Student</a:t>
            </a:r>
          </a:p>
          <a:p>
            <a:pPr marL="580030" indent="-290015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000000"/>
                </a:solidFill>
                <a:latin typeface="Canva Sans Bold"/>
              </a:rPr>
              <a:t>Pournima Bhosale,SY Student</a:t>
            </a:r>
          </a:p>
          <a:p>
            <a:pPr marL="580030" indent="-290015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000000"/>
                </a:solidFill>
                <a:latin typeface="Canva Sans Bold"/>
              </a:rPr>
              <a:t>Urvi Shah,TY Student</a:t>
            </a:r>
          </a:p>
          <a:p>
            <a:pPr>
              <a:lnSpc>
                <a:spcPts val="3761"/>
              </a:lnSpc>
            </a:pPr>
          </a:p>
          <a:p>
            <a:pPr>
              <a:lnSpc>
                <a:spcPts val="376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247695" y="5429878"/>
            <a:ext cx="3181588" cy="5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sputin Bold"/>
              </a:rPr>
              <a:t>AFFIILIATION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4391" y="6181414"/>
            <a:ext cx="9007863" cy="170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3030">
                <a:solidFill>
                  <a:srgbClr val="000000"/>
                </a:solidFill>
                <a:latin typeface="Rasputin Bold"/>
              </a:rPr>
              <a:t>Dept . Artificial Intelligence &amp; Data Science</a:t>
            </a:r>
          </a:p>
          <a:p>
            <a:pPr algn="ctr">
              <a:lnSpc>
                <a:spcPts val="4545"/>
              </a:lnSpc>
              <a:spcBef>
                <a:spcPct val="0"/>
              </a:spcBef>
            </a:pPr>
            <a:r>
              <a:rPr lang="en-US" sz="3030">
                <a:solidFill>
                  <a:srgbClr val="000000"/>
                </a:solidFill>
                <a:latin typeface="Rasputin Bold"/>
              </a:rPr>
              <a:t>Vishwakarma Institute of</a:t>
            </a:r>
          </a:p>
          <a:p>
            <a:pPr algn="ctr">
              <a:lnSpc>
                <a:spcPts val="4545"/>
              </a:lnSpc>
              <a:spcBef>
                <a:spcPct val="0"/>
              </a:spcBef>
            </a:pPr>
            <a:r>
              <a:rPr lang="en-US" sz="3030">
                <a:solidFill>
                  <a:srgbClr val="000000"/>
                </a:solidFill>
                <a:latin typeface="Rasputin Bold"/>
              </a:rPr>
              <a:t> Information Technology , Pune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16209">
            <a:off x="12577873" y="-2524180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730024">
            <a:off x="13151165" y="-7008055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5"/>
                </a:lnTo>
                <a:lnTo>
                  <a:pt x="0" y="122924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80839">
            <a:off x="-6999515" y="864775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075946" y="2035689"/>
          <a:ext cx="14932525" cy="7740968"/>
        </p:xfrm>
        <a:graphic>
          <a:graphicData uri="http://schemas.openxmlformats.org/drawingml/2006/table">
            <a:tbl>
              <a:tblPr/>
              <a:tblGrid>
                <a:gridCol w="3613050"/>
                <a:gridCol w="3483854"/>
                <a:gridCol w="2573492"/>
                <a:gridCol w="2515380"/>
                <a:gridCol w="2746750"/>
              </a:tblGrid>
              <a:tr h="19885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METHOD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ACCURACY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PRECISION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RECALL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F1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SCORE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86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CNN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80.5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81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80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80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C8"/>
                    </a:solidFill>
                  </a:tcPr>
                </a:tc>
              </a:tr>
              <a:tr h="17753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SVM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59.6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61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60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60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84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RANDOM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FOREST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73.4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74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73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Rasputin"/>
                        </a:rPr>
                        <a:t>  73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asputi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527590" y="435292"/>
            <a:ext cx="9232821" cy="101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asputin Bold"/>
              </a:rPr>
              <a:t>6.Comparative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80839">
            <a:off x="-5191259" y="581232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59867">
            <a:off x="-734247" y="7140534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4" y="0"/>
                </a:lnTo>
                <a:lnTo>
                  <a:pt x="6144834" y="9739649"/>
                </a:lnTo>
                <a:lnTo>
                  <a:pt x="0" y="9739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5119" y="2022956"/>
            <a:ext cx="12198443" cy="8391661"/>
          </a:xfrm>
          <a:custGeom>
            <a:avLst/>
            <a:gdLst/>
            <a:ahLst/>
            <a:cxnLst/>
            <a:rect r="r" b="b" t="t" l="l"/>
            <a:pathLst>
              <a:path h="8391661" w="12198443">
                <a:moveTo>
                  <a:pt x="0" y="0"/>
                </a:moveTo>
                <a:lnTo>
                  <a:pt x="12198444" y="0"/>
                </a:lnTo>
                <a:lnTo>
                  <a:pt x="12198444" y="8391661"/>
                </a:lnTo>
                <a:lnTo>
                  <a:pt x="0" y="8391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72" r="0" b="-115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82448" y="629284"/>
            <a:ext cx="9232821" cy="101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asputin Bold"/>
              </a:rPr>
              <a:t>6.Comparative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59482" y="206003"/>
            <a:ext cx="4836081" cy="101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asputin Bold"/>
              </a:rPr>
              <a:t>7.Conclusion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336800" y="1779662"/>
            <a:ext cx="10403599" cy="1837281"/>
            <a:chOff x="0" y="0"/>
            <a:chExt cx="1179583" cy="2083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9583" cy="208315"/>
            </a:xfrm>
            <a:custGeom>
              <a:avLst/>
              <a:gdLst/>
              <a:ahLst/>
              <a:cxnLst/>
              <a:rect r="r" b="b" t="t" l="l"/>
              <a:pathLst>
                <a:path h="208315" w="1179583">
                  <a:moveTo>
                    <a:pt x="976383" y="0"/>
                  </a:moveTo>
                  <a:lnTo>
                    <a:pt x="0" y="0"/>
                  </a:lnTo>
                  <a:lnTo>
                    <a:pt x="0" y="208315"/>
                  </a:lnTo>
                  <a:lnTo>
                    <a:pt x="976383" y="208315"/>
                  </a:lnTo>
                  <a:lnTo>
                    <a:pt x="1179583" y="104157"/>
                  </a:lnTo>
                  <a:lnTo>
                    <a:pt x="976383" y="0"/>
                  </a:lnTo>
                  <a:close/>
                </a:path>
              </a:pathLst>
            </a:custGeom>
            <a:solidFill>
              <a:srgbClr val="DCEF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065283" cy="294040"/>
            </a:xfrm>
            <a:prstGeom prst="rect">
              <a:avLst/>
            </a:prstGeom>
          </p:spPr>
          <p:txBody>
            <a:bodyPr anchor="ctr" rtlCol="false" tIns="48664" lIns="48664" bIns="48664" rIns="48664"/>
            <a:lstStyle/>
            <a:p>
              <a:pPr algn="ctr">
                <a:lnSpc>
                  <a:spcPts val="3991"/>
                </a:lnSpc>
              </a:pPr>
              <a:r>
                <a:rPr lang="en-US" sz="2851">
                  <a:solidFill>
                    <a:srgbClr val="000000"/>
                  </a:solidFill>
                  <a:latin typeface="Poppins Bold"/>
                </a:rPr>
                <a:t>Enables early detection and remote access, transforming dairy industry practices.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36800" y="3807443"/>
            <a:ext cx="10403599" cy="1913469"/>
            <a:chOff x="0" y="0"/>
            <a:chExt cx="1179583" cy="2169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9583" cy="216953"/>
            </a:xfrm>
            <a:custGeom>
              <a:avLst/>
              <a:gdLst/>
              <a:ahLst/>
              <a:cxnLst/>
              <a:rect r="r" b="b" t="t" l="l"/>
              <a:pathLst>
                <a:path h="216953" w="1179583">
                  <a:moveTo>
                    <a:pt x="976383" y="0"/>
                  </a:moveTo>
                  <a:lnTo>
                    <a:pt x="0" y="0"/>
                  </a:lnTo>
                  <a:lnTo>
                    <a:pt x="0" y="216953"/>
                  </a:lnTo>
                  <a:lnTo>
                    <a:pt x="976383" y="216953"/>
                  </a:lnTo>
                  <a:lnTo>
                    <a:pt x="1179583" y="108477"/>
                  </a:lnTo>
                  <a:lnTo>
                    <a:pt x="976383" y="0"/>
                  </a:lnTo>
                  <a:close/>
                </a:path>
              </a:pathLst>
            </a:custGeom>
            <a:solidFill>
              <a:srgbClr val="DCEF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065283" cy="302678"/>
            </a:xfrm>
            <a:prstGeom prst="rect">
              <a:avLst/>
            </a:prstGeom>
          </p:spPr>
          <p:txBody>
            <a:bodyPr anchor="ctr" rtlCol="false" tIns="48664" lIns="48664" bIns="48664" rIns="48664"/>
            <a:lstStyle/>
            <a:p>
              <a:pPr algn="ctr">
                <a:lnSpc>
                  <a:spcPts val="4268"/>
                </a:lnSpc>
              </a:pPr>
              <a:r>
                <a:rPr lang="en-US" sz="3049">
                  <a:solidFill>
                    <a:srgbClr val="000000"/>
                  </a:solidFill>
                  <a:latin typeface="Poppins Bold"/>
                </a:rPr>
                <a:t>Reduces errors, swiftly detects illnesses, enhancing cattle health.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336800" y="8015381"/>
            <a:ext cx="10403599" cy="1913469"/>
            <a:chOff x="0" y="0"/>
            <a:chExt cx="1179583" cy="2169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9583" cy="216953"/>
            </a:xfrm>
            <a:custGeom>
              <a:avLst/>
              <a:gdLst/>
              <a:ahLst/>
              <a:cxnLst/>
              <a:rect r="r" b="b" t="t" l="l"/>
              <a:pathLst>
                <a:path h="216953" w="1179583">
                  <a:moveTo>
                    <a:pt x="976383" y="0"/>
                  </a:moveTo>
                  <a:lnTo>
                    <a:pt x="0" y="0"/>
                  </a:lnTo>
                  <a:lnTo>
                    <a:pt x="0" y="216953"/>
                  </a:lnTo>
                  <a:lnTo>
                    <a:pt x="976383" y="216953"/>
                  </a:lnTo>
                  <a:lnTo>
                    <a:pt x="1179583" y="108477"/>
                  </a:lnTo>
                  <a:lnTo>
                    <a:pt x="976383" y="0"/>
                  </a:lnTo>
                  <a:close/>
                </a:path>
              </a:pathLst>
            </a:custGeom>
            <a:solidFill>
              <a:srgbClr val="DCE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065283" cy="302678"/>
            </a:xfrm>
            <a:prstGeom prst="rect">
              <a:avLst/>
            </a:prstGeom>
          </p:spPr>
          <p:txBody>
            <a:bodyPr anchor="ctr" rtlCol="false" tIns="48664" lIns="48664" bIns="48664" rIns="48664"/>
            <a:lstStyle/>
            <a:p>
              <a:pPr algn="ctr">
                <a:lnSpc>
                  <a:spcPts val="4268"/>
                </a:lnSpc>
              </a:pPr>
              <a:r>
                <a:rPr lang="en-US" sz="3049">
                  <a:solidFill>
                    <a:srgbClr val="000000"/>
                  </a:solidFill>
                  <a:latin typeface="Poppins Bold"/>
                </a:rPr>
                <a:t>Expanding the future scope to offer comprehensive disease analysis and suggest veterinary remedies.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36800" y="5911412"/>
            <a:ext cx="10403599" cy="1913469"/>
            <a:chOff x="0" y="0"/>
            <a:chExt cx="1179583" cy="2169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9583" cy="216953"/>
            </a:xfrm>
            <a:custGeom>
              <a:avLst/>
              <a:gdLst/>
              <a:ahLst/>
              <a:cxnLst/>
              <a:rect r="r" b="b" t="t" l="l"/>
              <a:pathLst>
                <a:path h="216953" w="1179583">
                  <a:moveTo>
                    <a:pt x="976383" y="0"/>
                  </a:moveTo>
                  <a:lnTo>
                    <a:pt x="0" y="0"/>
                  </a:lnTo>
                  <a:lnTo>
                    <a:pt x="0" y="216953"/>
                  </a:lnTo>
                  <a:lnTo>
                    <a:pt x="976383" y="216953"/>
                  </a:lnTo>
                  <a:lnTo>
                    <a:pt x="1179583" y="108477"/>
                  </a:lnTo>
                  <a:lnTo>
                    <a:pt x="976383" y="0"/>
                  </a:lnTo>
                  <a:close/>
                </a:path>
              </a:pathLst>
            </a:custGeom>
            <a:solidFill>
              <a:srgbClr val="DCEF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65283" cy="302678"/>
            </a:xfrm>
            <a:prstGeom prst="rect">
              <a:avLst/>
            </a:prstGeom>
          </p:spPr>
          <p:txBody>
            <a:bodyPr anchor="ctr" rtlCol="false" tIns="48664" lIns="48664" bIns="48664" rIns="48664"/>
            <a:lstStyle/>
            <a:p>
              <a:pPr algn="ctr">
                <a:lnSpc>
                  <a:spcPts val="4268"/>
                </a:lnSpc>
              </a:pPr>
              <a:r>
                <a:rPr lang="en-US" sz="3049">
                  <a:solidFill>
                    <a:srgbClr val="000000"/>
                  </a:solidFill>
                  <a:latin typeface="Poppins Bold"/>
                </a:rPr>
                <a:t> It proves to be effective, offering accurate and timely predictions for cattle diseases.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730024">
            <a:off x="11755902" y="-6361933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5"/>
                </a:lnTo>
                <a:lnTo>
                  <a:pt x="0" y="12292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6020" y="3653453"/>
            <a:ext cx="13395960" cy="268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7"/>
              </a:lnSpc>
            </a:pPr>
            <a:r>
              <a:rPr lang="en-US" sz="15498">
                <a:solidFill>
                  <a:srgbClr val="000000"/>
                </a:solidFill>
                <a:latin typeface="Rasputi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209">
            <a:off x="-4450997" y="5058223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4"/>
                </a:lnTo>
                <a:lnTo>
                  <a:pt x="0" y="1045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04455">
            <a:off x="10658851" y="-5815581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30024">
            <a:off x="9113075" y="-6295565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5"/>
                </a:lnTo>
                <a:lnTo>
                  <a:pt x="0" y="12292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32330" y="701674"/>
            <a:ext cx="3710226" cy="101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asputin Bold"/>
              </a:rPr>
              <a:t>OUTLINE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65307" y="2640015"/>
            <a:ext cx="10376023" cy="498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8859" indent="-354430" lvl="1">
              <a:lnSpc>
                <a:spcPts val="4924"/>
              </a:lnSpc>
              <a:buFont typeface="Arial"/>
              <a:buChar char="•"/>
            </a:pPr>
            <a:r>
              <a:rPr lang="en-US" sz="3283">
                <a:solidFill>
                  <a:srgbClr val="000000"/>
                </a:solidFill>
                <a:latin typeface="Rasputin Bold"/>
              </a:rPr>
              <a:t>Introduction</a:t>
            </a:r>
          </a:p>
          <a:p>
            <a:pPr marL="708859" indent="-354430" lvl="1">
              <a:lnSpc>
                <a:spcPts val="4924"/>
              </a:lnSpc>
              <a:buFont typeface="Arial"/>
              <a:buChar char="•"/>
            </a:pPr>
            <a:r>
              <a:rPr lang="en-US" sz="3283">
                <a:solidFill>
                  <a:srgbClr val="000000"/>
                </a:solidFill>
                <a:latin typeface="Rasputin Bold"/>
              </a:rPr>
              <a:t>Objective</a:t>
            </a:r>
          </a:p>
          <a:p>
            <a:pPr marL="708859" indent="-354430" lvl="1">
              <a:lnSpc>
                <a:spcPts val="4924"/>
              </a:lnSpc>
              <a:buFont typeface="Arial"/>
              <a:buChar char="•"/>
            </a:pPr>
            <a:r>
              <a:rPr lang="en-US" sz="3283">
                <a:solidFill>
                  <a:srgbClr val="000000"/>
                </a:solidFill>
                <a:latin typeface="Rasputin Bold"/>
              </a:rPr>
              <a:t>System Architecture</a:t>
            </a:r>
          </a:p>
          <a:p>
            <a:pPr marL="708859" indent="-354430" lvl="1">
              <a:lnSpc>
                <a:spcPts val="4924"/>
              </a:lnSpc>
              <a:buFont typeface="Arial"/>
              <a:buChar char="•"/>
            </a:pPr>
            <a:r>
              <a:rPr lang="en-US" sz="3283">
                <a:solidFill>
                  <a:srgbClr val="000000"/>
                </a:solidFill>
                <a:latin typeface="Rasputin Bold"/>
              </a:rPr>
              <a:t>Methodology</a:t>
            </a:r>
          </a:p>
          <a:p>
            <a:pPr marL="708859" indent="-354430" lvl="1">
              <a:lnSpc>
                <a:spcPts val="4924"/>
              </a:lnSpc>
              <a:buFont typeface="Arial"/>
              <a:buChar char="•"/>
            </a:pPr>
            <a:r>
              <a:rPr lang="en-US" sz="3283">
                <a:solidFill>
                  <a:srgbClr val="000000"/>
                </a:solidFill>
                <a:latin typeface="Rasputin Bold"/>
              </a:rPr>
              <a:t>Results</a:t>
            </a:r>
          </a:p>
          <a:p>
            <a:pPr marL="708859" indent="-354430" lvl="1">
              <a:lnSpc>
                <a:spcPts val="4924"/>
              </a:lnSpc>
              <a:buFont typeface="Arial"/>
              <a:buChar char="•"/>
            </a:pPr>
            <a:r>
              <a:rPr lang="en-US" sz="3283">
                <a:solidFill>
                  <a:srgbClr val="000000"/>
                </a:solidFill>
                <a:latin typeface="Rasputin Bold"/>
              </a:rPr>
              <a:t>Comparative analysis</a:t>
            </a:r>
          </a:p>
          <a:p>
            <a:pPr marL="708859" indent="-354430" lvl="1">
              <a:lnSpc>
                <a:spcPts val="4924"/>
              </a:lnSpc>
              <a:buFont typeface="Arial"/>
              <a:buChar char="•"/>
            </a:pPr>
            <a:r>
              <a:rPr lang="en-US" sz="3283">
                <a:solidFill>
                  <a:srgbClr val="000000"/>
                </a:solidFill>
                <a:latin typeface="Rasputin Bold"/>
              </a:rPr>
              <a:t>Conclusion</a:t>
            </a:r>
          </a:p>
          <a:p>
            <a:pPr>
              <a:lnSpc>
                <a:spcPts val="492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21762">
            <a:off x="15423362" y="233181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04631">
            <a:off x="17814566" y="3363560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22765">
            <a:off x="15374965" y="785556"/>
            <a:ext cx="3768669" cy="3716850"/>
          </a:xfrm>
          <a:custGeom>
            <a:avLst/>
            <a:gdLst/>
            <a:ahLst/>
            <a:cxnLst/>
            <a:rect r="r" b="b" t="t" l="l"/>
            <a:pathLst>
              <a:path h="3716850" w="3768669">
                <a:moveTo>
                  <a:pt x="0" y="0"/>
                </a:moveTo>
                <a:lnTo>
                  <a:pt x="3768670" y="0"/>
                </a:lnTo>
                <a:lnTo>
                  <a:pt x="3768670" y="3716851"/>
                </a:lnTo>
                <a:lnTo>
                  <a:pt x="0" y="3716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95653" y="503872"/>
            <a:ext cx="5197197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142414"/>
                </a:solidFill>
                <a:latin typeface="Rasputin Bold"/>
              </a:rPr>
              <a:t>1. 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5174" y="2364243"/>
            <a:ext cx="14389189" cy="713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5270" indent="-312635" lvl="1">
              <a:lnSpc>
                <a:spcPts val="4344"/>
              </a:lnSpc>
              <a:buFont typeface="Arial"/>
              <a:buChar char="•"/>
            </a:pPr>
            <a:r>
              <a:rPr lang="en-US" sz="2896">
                <a:solidFill>
                  <a:srgbClr val="142414"/>
                </a:solidFill>
                <a:latin typeface="Rasputin Bold"/>
              </a:rPr>
              <a:t>Indian animal husbandry faces livestock health issues and limited veterinary knowledge.</a:t>
            </a:r>
          </a:p>
          <a:p>
            <a:pPr marL="625270" indent="-312635" lvl="1">
              <a:lnSpc>
                <a:spcPts val="4344"/>
              </a:lnSpc>
              <a:buFont typeface="Arial"/>
              <a:buChar char="•"/>
            </a:pPr>
            <a:r>
              <a:rPr lang="en-US" sz="2896">
                <a:solidFill>
                  <a:srgbClr val="142414"/>
                </a:solidFill>
                <a:latin typeface="Rasputin Bold"/>
              </a:rPr>
              <a:t>Common cattle diseases globally challenge existing diagnostic techniques.</a:t>
            </a:r>
          </a:p>
          <a:p>
            <a:pPr marL="625270" indent="-312635" lvl="1">
              <a:lnSpc>
                <a:spcPts val="4344"/>
              </a:lnSpc>
              <a:buFont typeface="Arial"/>
              <a:buChar char="•"/>
            </a:pPr>
            <a:r>
              <a:rPr lang="en-US" sz="2896">
                <a:solidFill>
                  <a:srgbClr val="142414"/>
                </a:solidFill>
                <a:latin typeface="Rasputin Bold"/>
              </a:rPr>
              <a:t>Proposal: Combine deep learning with classification algorithms for early cow disease identification using machine learning.</a:t>
            </a:r>
          </a:p>
          <a:p>
            <a:pPr marL="625270" indent="-312635" lvl="1">
              <a:lnSpc>
                <a:spcPts val="4344"/>
              </a:lnSpc>
              <a:buFont typeface="Arial"/>
              <a:buChar char="•"/>
            </a:pPr>
            <a:r>
              <a:rPr lang="en-US" sz="2896">
                <a:solidFill>
                  <a:srgbClr val="142414"/>
                </a:solidFill>
                <a:latin typeface="Rasputin Bold"/>
              </a:rPr>
              <a:t>Goal: Reduce diagnostic errors, offer rapid disease detection for vets and farmers.</a:t>
            </a:r>
          </a:p>
          <a:p>
            <a:pPr marL="625270" indent="-312635" lvl="1">
              <a:lnSpc>
                <a:spcPts val="4344"/>
              </a:lnSpc>
              <a:buFont typeface="Arial"/>
              <a:buChar char="•"/>
            </a:pPr>
            <a:r>
              <a:rPr lang="en-US" sz="2896">
                <a:solidFill>
                  <a:srgbClr val="142414"/>
                </a:solidFill>
                <a:latin typeface="Rasputin Bold"/>
              </a:rPr>
              <a:t>Initial assessments show potential benefits in animal care and disease control.</a:t>
            </a:r>
          </a:p>
          <a:p>
            <a:pPr marL="625270" indent="-312635" lvl="1">
              <a:lnSpc>
                <a:spcPts val="4344"/>
              </a:lnSpc>
              <a:buFont typeface="Arial"/>
              <a:buChar char="•"/>
            </a:pPr>
            <a:r>
              <a:rPr lang="en-US" sz="2896">
                <a:solidFill>
                  <a:srgbClr val="142414"/>
                </a:solidFill>
                <a:latin typeface="Rasputin Bold"/>
              </a:rPr>
              <a:t>Future: Improve system, expand datasets, explore real-world deployment.</a:t>
            </a:r>
          </a:p>
          <a:p>
            <a:pPr>
              <a:lnSpc>
                <a:spcPts val="434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5722">
            <a:off x="12025056" y="-122452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80" y="0"/>
                </a:lnTo>
                <a:lnTo>
                  <a:pt x="10836480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67282">
            <a:off x="-4924801" y="582486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80" y="0"/>
                </a:lnTo>
                <a:lnTo>
                  <a:pt x="10836480" y="7395897"/>
                </a:lnTo>
                <a:lnTo>
                  <a:pt x="0" y="739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00499" y="2473420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04037">
            <a:off x="13174037" y="-1858159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3" y="0"/>
                </a:lnTo>
                <a:lnTo>
                  <a:pt x="9957653" y="8663158"/>
                </a:lnTo>
                <a:lnTo>
                  <a:pt x="0" y="866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25503" y="255469"/>
            <a:ext cx="4929068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asputin Bold"/>
              </a:rPr>
              <a:t>2. Objectives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97655" y="1901329"/>
            <a:ext cx="15256712" cy="1622618"/>
            <a:chOff x="0" y="0"/>
            <a:chExt cx="1255696" cy="133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5697" cy="133549"/>
            </a:xfrm>
            <a:custGeom>
              <a:avLst/>
              <a:gdLst/>
              <a:ahLst/>
              <a:cxnLst/>
              <a:rect r="r" b="b" t="t" l="l"/>
              <a:pathLst>
                <a:path h="133549" w="1255697">
                  <a:moveTo>
                    <a:pt x="66774" y="0"/>
                  </a:moveTo>
                  <a:lnTo>
                    <a:pt x="1188922" y="0"/>
                  </a:lnTo>
                  <a:cubicBezTo>
                    <a:pt x="1225801" y="0"/>
                    <a:pt x="1255697" y="29896"/>
                    <a:pt x="1255697" y="66774"/>
                  </a:cubicBezTo>
                  <a:lnTo>
                    <a:pt x="1255697" y="66774"/>
                  </a:lnTo>
                  <a:cubicBezTo>
                    <a:pt x="1255697" y="84484"/>
                    <a:pt x="1248661" y="101468"/>
                    <a:pt x="1236139" y="113991"/>
                  </a:cubicBezTo>
                  <a:cubicBezTo>
                    <a:pt x="1223616" y="126514"/>
                    <a:pt x="1206632" y="133549"/>
                    <a:pt x="1188922" y="133549"/>
                  </a:cubicBezTo>
                  <a:lnTo>
                    <a:pt x="66774" y="133549"/>
                  </a:lnTo>
                  <a:cubicBezTo>
                    <a:pt x="29896" y="133549"/>
                    <a:pt x="0" y="103653"/>
                    <a:pt x="0" y="66774"/>
                  </a:cubicBezTo>
                  <a:lnTo>
                    <a:pt x="0" y="66774"/>
                  </a:lnTo>
                  <a:cubicBezTo>
                    <a:pt x="0" y="29896"/>
                    <a:pt x="29896" y="0"/>
                    <a:pt x="66774" y="0"/>
                  </a:cubicBezTo>
                  <a:close/>
                </a:path>
              </a:pathLst>
            </a:custGeom>
            <a:solidFill>
              <a:srgbClr val="F1F1C8"/>
            </a:solidFill>
            <a:ln w="38100" cap="rnd">
              <a:solidFill>
                <a:srgbClr val="BAA979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255696" cy="219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95"/>
                </a:lnSpc>
              </a:pPr>
              <a:r>
                <a:rPr lang="en-US" sz="3782">
                  <a:solidFill>
                    <a:srgbClr val="0E0E0E"/>
                  </a:solidFill>
                  <a:latin typeface="Rasputin"/>
                </a:rPr>
                <a:t>Combine deep learning techniques (various CNN architectures) with a question-based diagnostic system.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15644" y="3878293"/>
            <a:ext cx="15256712" cy="1661498"/>
            <a:chOff x="0" y="0"/>
            <a:chExt cx="1255696" cy="1367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5697" cy="136749"/>
            </a:xfrm>
            <a:custGeom>
              <a:avLst/>
              <a:gdLst/>
              <a:ahLst/>
              <a:cxnLst/>
              <a:rect r="r" b="b" t="t" l="l"/>
              <a:pathLst>
                <a:path h="136749" w="1255697">
                  <a:moveTo>
                    <a:pt x="68374" y="0"/>
                  </a:moveTo>
                  <a:lnTo>
                    <a:pt x="1187322" y="0"/>
                  </a:lnTo>
                  <a:cubicBezTo>
                    <a:pt x="1225084" y="0"/>
                    <a:pt x="1255697" y="30612"/>
                    <a:pt x="1255697" y="68374"/>
                  </a:cubicBezTo>
                  <a:lnTo>
                    <a:pt x="1255697" y="68374"/>
                  </a:lnTo>
                  <a:cubicBezTo>
                    <a:pt x="1255697" y="106137"/>
                    <a:pt x="1225084" y="136749"/>
                    <a:pt x="1187322" y="136749"/>
                  </a:cubicBezTo>
                  <a:lnTo>
                    <a:pt x="68374" y="136749"/>
                  </a:lnTo>
                  <a:cubicBezTo>
                    <a:pt x="30612" y="136749"/>
                    <a:pt x="0" y="106137"/>
                    <a:pt x="0" y="68374"/>
                  </a:cubicBezTo>
                  <a:lnTo>
                    <a:pt x="0" y="68374"/>
                  </a:lnTo>
                  <a:cubicBezTo>
                    <a:pt x="0" y="30612"/>
                    <a:pt x="30612" y="0"/>
                    <a:pt x="68374" y="0"/>
                  </a:cubicBezTo>
                  <a:close/>
                </a:path>
              </a:pathLst>
            </a:custGeom>
            <a:solidFill>
              <a:srgbClr val="F1F1C8"/>
            </a:solidFill>
            <a:ln w="38100" cap="rnd">
              <a:solidFill>
                <a:srgbClr val="BAA979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5696" cy="22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95"/>
                </a:lnSpc>
              </a:pPr>
              <a:r>
                <a:rPr lang="en-US" sz="3782">
                  <a:solidFill>
                    <a:srgbClr val="0E0E0E"/>
                  </a:solidFill>
                  <a:latin typeface="Rasputin"/>
                </a:rPr>
                <a:t>Cover the entire disease detection process from data collection to outcome predictions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15644" y="5961441"/>
            <a:ext cx="15256712" cy="1549576"/>
            <a:chOff x="0" y="0"/>
            <a:chExt cx="1255696" cy="1275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5697" cy="127537"/>
            </a:xfrm>
            <a:custGeom>
              <a:avLst/>
              <a:gdLst/>
              <a:ahLst/>
              <a:cxnLst/>
              <a:rect r="r" b="b" t="t" l="l"/>
              <a:pathLst>
                <a:path h="127537" w="1255697">
                  <a:moveTo>
                    <a:pt x="63769" y="0"/>
                  </a:moveTo>
                  <a:lnTo>
                    <a:pt x="1191928" y="0"/>
                  </a:lnTo>
                  <a:cubicBezTo>
                    <a:pt x="1227146" y="0"/>
                    <a:pt x="1255697" y="28550"/>
                    <a:pt x="1255697" y="63769"/>
                  </a:cubicBezTo>
                  <a:lnTo>
                    <a:pt x="1255697" y="63769"/>
                  </a:lnTo>
                  <a:cubicBezTo>
                    <a:pt x="1255697" y="80681"/>
                    <a:pt x="1248978" y="96901"/>
                    <a:pt x="1237019" y="108860"/>
                  </a:cubicBezTo>
                  <a:cubicBezTo>
                    <a:pt x="1225060" y="120819"/>
                    <a:pt x="1208840" y="127537"/>
                    <a:pt x="1191928" y="127537"/>
                  </a:cubicBezTo>
                  <a:lnTo>
                    <a:pt x="63769" y="127537"/>
                  </a:lnTo>
                  <a:cubicBezTo>
                    <a:pt x="28550" y="127537"/>
                    <a:pt x="0" y="98987"/>
                    <a:pt x="0" y="63769"/>
                  </a:cubicBezTo>
                  <a:lnTo>
                    <a:pt x="0" y="63769"/>
                  </a:lnTo>
                  <a:cubicBezTo>
                    <a:pt x="0" y="28550"/>
                    <a:pt x="28550" y="0"/>
                    <a:pt x="63769" y="0"/>
                  </a:cubicBezTo>
                  <a:close/>
                </a:path>
              </a:pathLst>
            </a:custGeom>
            <a:solidFill>
              <a:srgbClr val="F1F1C8"/>
            </a:solidFill>
            <a:ln w="38100" cap="rnd">
              <a:solidFill>
                <a:srgbClr val="BAA979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55696" cy="213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E0E0E"/>
                  </a:solidFill>
                  <a:latin typeface="Rasputin"/>
                </a:rPr>
                <a:t>Conduct rigorous evaluations to validate the model's effectiveness.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97655" y="7863443"/>
            <a:ext cx="15256712" cy="1651530"/>
            <a:chOff x="0" y="0"/>
            <a:chExt cx="1255696" cy="1359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5697" cy="135928"/>
            </a:xfrm>
            <a:custGeom>
              <a:avLst/>
              <a:gdLst/>
              <a:ahLst/>
              <a:cxnLst/>
              <a:rect r="r" b="b" t="t" l="l"/>
              <a:pathLst>
                <a:path h="135928" w="1255697">
                  <a:moveTo>
                    <a:pt x="67964" y="0"/>
                  </a:moveTo>
                  <a:lnTo>
                    <a:pt x="1187732" y="0"/>
                  </a:lnTo>
                  <a:cubicBezTo>
                    <a:pt x="1225268" y="0"/>
                    <a:pt x="1255697" y="30429"/>
                    <a:pt x="1255697" y="67964"/>
                  </a:cubicBezTo>
                  <a:lnTo>
                    <a:pt x="1255697" y="67964"/>
                  </a:lnTo>
                  <a:cubicBezTo>
                    <a:pt x="1255697" y="85989"/>
                    <a:pt x="1248536" y="103276"/>
                    <a:pt x="1235790" y="116022"/>
                  </a:cubicBezTo>
                  <a:cubicBezTo>
                    <a:pt x="1223045" y="128768"/>
                    <a:pt x="1205758" y="135928"/>
                    <a:pt x="1187732" y="135928"/>
                  </a:cubicBezTo>
                  <a:lnTo>
                    <a:pt x="67964" y="135928"/>
                  </a:lnTo>
                  <a:cubicBezTo>
                    <a:pt x="30429" y="135928"/>
                    <a:pt x="0" y="105500"/>
                    <a:pt x="0" y="67964"/>
                  </a:cubicBezTo>
                  <a:lnTo>
                    <a:pt x="0" y="67964"/>
                  </a:lnTo>
                  <a:cubicBezTo>
                    <a:pt x="0" y="30429"/>
                    <a:pt x="30429" y="0"/>
                    <a:pt x="67964" y="0"/>
                  </a:cubicBezTo>
                  <a:close/>
                </a:path>
              </a:pathLst>
            </a:custGeom>
            <a:solidFill>
              <a:srgbClr val="F1F1C8"/>
            </a:solidFill>
            <a:ln w="38100" cap="rnd">
              <a:solidFill>
                <a:srgbClr val="BAA979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255696" cy="231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15"/>
                </a:lnSpc>
              </a:pPr>
              <a:r>
                <a:rPr lang="en-US" sz="4082">
                  <a:solidFill>
                    <a:srgbClr val="0E0E0E"/>
                  </a:solidFill>
                  <a:latin typeface="Rasputin"/>
                </a:rPr>
                <a:t>Enhance model robustness and applicability across different cattle health contexts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72955">
            <a:off x="11162857" y="-765417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01520">
            <a:off x="12386203" y="-4123185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80" y="0"/>
                </a:lnTo>
                <a:lnTo>
                  <a:pt x="10836480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72413">
            <a:off x="-3694394" y="6621391"/>
            <a:ext cx="6800267" cy="4641183"/>
          </a:xfrm>
          <a:custGeom>
            <a:avLst/>
            <a:gdLst/>
            <a:ahLst/>
            <a:cxnLst/>
            <a:rect r="r" b="b" t="t" l="l"/>
            <a:pathLst>
              <a:path h="4641183" w="6800267">
                <a:moveTo>
                  <a:pt x="0" y="0"/>
                </a:moveTo>
                <a:lnTo>
                  <a:pt x="6800268" y="0"/>
                </a:lnTo>
                <a:lnTo>
                  <a:pt x="6800268" y="4641183"/>
                </a:lnTo>
                <a:lnTo>
                  <a:pt x="0" y="464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5272" y="3030856"/>
            <a:ext cx="17597456" cy="4225289"/>
          </a:xfrm>
          <a:custGeom>
            <a:avLst/>
            <a:gdLst/>
            <a:ahLst/>
            <a:cxnLst/>
            <a:rect r="r" b="b" t="t" l="l"/>
            <a:pathLst>
              <a:path h="4225289" w="17597456">
                <a:moveTo>
                  <a:pt x="0" y="0"/>
                </a:moveTo>
                <a:lnTo>
                  <a:pt x="17597456" y="0"/>
                </a:lnTo>
                <a:lnTo>
                  <a:pt x="17597456" y="4225288"/>
                </a:lnTo>
                <a:lnTo>
                  <a:pt x="0" y="4225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48916" y="582876"/>
            <a:ext cx="15755527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</a:pPr>
            <a:r>
              <a:rPr lang="en-US" sz="5499">
                <a:solidFill>
                  <a:srgbClr val="142414"/>
                </a:solidFill>
                <a:latin typeface="Rasputin Bold"/>
              </a:rPr>
              <a:t>3. 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80839">
            <a:off x="-3091597" y="620604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59867">
            <a:off x="1398789" y="6565001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4077" y="1450657"/>
            <a:ext cx="6331689" cy="8663106"/>
          </a:xfrm>
          <a:custGeom>
            <a:avLst/>
            <a:gdLst/>
            <a:ahLst/>
            <a:cxnLst/>
            <a:rect r="r" b="b" t="t" l="l"/>
            <a:pathLst>
              <a:path h="8663106" w="6331689">
                <a:moveTo>
                  <a:pt x="0" y="0"/>
                </a:moveTo>
                <a:lnTo>
                  <a:pt x="6331689" y="0"/>
                </a:lnTo>
                <a:lnTo>
                  <a:pt x="6331689" y="8663107"/>
                </a:lnTo>
                <a:lnTo>
                  <a:pt x="0" y="8663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48" r="0" b="-633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15487" y="597218"/>
            <a:ext cx="8483292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99"/>
              </a:lnSpc>
            </a:pPr>
            <a:r>
              <a:rPr lang="en-US" sz="5499">
                <a:solidFill>
                  <a:srgbClr val="142414"/>
                </a:solidFill>
                <a:latin typeface="Rasputin Bold"/>
              </a:rPr>
              <a:t>4. METHODOLOGY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33887" y="-5813821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53687">
            <a:off x="9223368" y="5528666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8"/>
                </a:lnTo>
                <a:lnTo>
                  <a:pt x="0" y="866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26396">
            <a:off x="488292" y="-4664708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45464">
            <a:off x="10858876" y="7108927"/>
            <a:ext cx="5489002" cy="8700148"/>
          </a:xfrm>
          <a:custGeom>
            <a:avLst/>
            <a:gdLst/>
            <a:ahLst/>
            <a:cxnLst/>
            <a:rect r="r" b="b" t="t" l="l"/>
            <a:pathLst>
              <a:path h="8700148" w="5489002">
                <a:moveTo>
                  <a:pt x="0" y="0"/>
                </a:moveTo>
                <a:lnTo>
                  <a:pt x="5489002" y="0"/>
                </a:lnTo>
                <a:lnTo>
                  <a:pt x="5489002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9203" y="2646573"/>
            <a:ext cx="7969660" cy="6611727"/>
          </a:xfrm>
          <a:custGeom>
            <a:avLst/>
            <a:gdLst/>
            <a:ahLst/>
            <a:cxnLst/>
            <a:rect r="r" b="b" t="t" l="l"/>
            <a:pathLst>
              <a:path h="6611727" w="7969660">
                <a:moveTo>
                  <a:pt x="0" y="0"/>
                </a:moveTo>
                <a:lnTo>
                  <a:pt x="7969660" y="0"/>
                </a:lnTo>
                <a:lnTo>
                  <a:pt x="7969660" y="6611727"/>
                </a:lnTo>
                <a:lnTo>
                  <a:pt x="0" y="661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1" t="0" r="-323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5616" y="2711797"/>
            <a:ext cx="7703684" cy="6078664"/>
          </a:xfrm>
          <a:custGeom>
            <a:avLst/>
            <a:gdLst/>
            <a:ahLst/>
            <a:cxnLst/>
            <a:rect r="r" b="b" t="t" l="l"/>
            <a:pathLst>
              <a:path h="6078664" w="7703684">
                <a:moveTo>
                  <a:pt x="0" y="0"/>
                </a:moveTo>
                <a:lnTo>
                  <a:pt x="7703684" y="0"/>
                </a:lnTo>
                <a:lnTo>
                  <a:pt x="7703684" y="6078664"/>
                </a:lnTo>
                <a:lnTo>
                  <a:pt x="0" y="60786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09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56940" y="273109"/>
            <a:ext cx="3510439" cy="101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asputin Bold"/>
              </a:rPr>
              <a:t>5.Results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6430" y="1757828"/>
            <a:ext cx="2955488" cy="63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483">
                <a:solidFill>
                  <a:srgbClr val="000000"/>
                </a:solidFill>
                <a:latin typeface="Rasputin Bold"/>
              </a:rPr>
              <a:t>1</a:t>
            </a:r>
            <a:r>
              <a:rPr lang="en-US" sz="3483">
                <a:solidFill>
                  <a:srgbClr val="000000"/>
                </a:solidFill>
                <a:latin typeface="Rasputin Bold"/>
              </a:rPr>
              <a:t>.Using  CNN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209">
            <a:off x="-2111732" y="5756311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04455">
            <a:off x="10658851" y="-5815581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30024">
            <a:off x="9157320" y="-6583160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5"/>
                </a:lnTo>
                <a:lnTo>
                  <a:pt x="0" y="12292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65765" y="2625074"/>
            <a:ext cx="6889499" cy="6301385"/>
          </a:xfrm>
          <a:custGeom>
            <a:avLst/>
            <a:gdLst/>
            <a:ahLst/>
            <a:cxnLst/>
            <a:rect r="r" b="b" t="t" l="l"/>
            <a:pathLst>
              <a:path h="6301385" w="6889499">
                <a:moveTo>
                  <a:pt x="0" y="0"/>
                </a:moveTo>
                <a:lnTo>
                  <a:pt x="6889499" y="0"/>
                </a:lnTo>
                <a:lnTo>
                  <a:pt x="6889499" y="6301386"/>
                </a:lnTo>
                <a:lnTo>
                  <a:pt x="0" y="6301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296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38657" y="503872"/>
            <a:ext cx="3510439" cy="101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asputin Bold"/>
              </a:rPr>
              <a:t>5.Results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885" y="1757828"/>
            <a:ext cx="3106579" cy="63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483">
                <a:solidFill>
                  <a:srgbClr val="000000"/>
                </a:solidFill>
                <a:latin typeface="Rasputin Bold"/>
              </a:rPr>
              <a:t>2.Using SVM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91748" y="2625074"/>
            <a:ext cx="10070110" cy="6257325"/>
          </a:xfrm>
          <a:custGeom>
            <a:avLst/>
            <a:gdLst/>
            <a:ahLst/>
            <a:cxnLst/>
            <a:rect r="r" b="b" t="t" l="l"/>
            <a:pathLst>
              <a:path h="6257325" w="10070110">
                <a:moveTo>
                  <a:pt x="0" y="0"/>
                </a:moveTo>
                <a:lnTo>
                  <a:pt x="10070110" y="0"/>
                </a:lnTo>
                <a:lnTo>
                  <a:pt x="10070110" y="6257325"/>
                </a:lnTo>
                <a:lnTo>
                  <a:pt x="0" y="625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72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442" y="2055473"/>
            <a:ext cx="10486975" cy="6176054"/>
          </a:xfrm>
          <a:custGeom>
            <a:avLst/>
            <a:gdLst/>
            <a:ahLst/>
            <a:cxnLst/>
            <a:rect r="r" b="b" t="t" l="l"/>
            <a:pathLst>
              <a:path h="6176054" w="10486975">
                <a:moveTo>
                  <a:pt x="0" y="0"/>
                </a:moveTo>
                <a:lnTo>
                  <a:pt x="10486975" y="0"/>
                </a:lnTo>
                <a:lnTo>
                  <a:pt x="10486975" y="6176054"/>
                </a:lnTo>
                <a:lnTo>
                  <a:pt x="0" y="6176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9155" y="2055473"/>
            <a:ext cx="6646789" cy="6176054"/>
          </a:xfrm>
          <a:custGeom>
            <a:avLst/>
            <a:gdLst/>
            <a:ahLst/>
            <a:cxnLst/>
            <a:rect r="r" b="b" t="t" l="l"/>
            <a:pathLst>
              <a:path h="6176054" w="6646789">
                <a:moveTo>
                  <a:pt x="0" y="0"/>
                </a:moveTo>
                <a:lnTo>
                  <a:pt x="6646790" y="0"/>
                </a:lnTo>
                <a:lnTo>
                  <a:pt x="6646790" y="6176054"/>
                </a:lnTo>
                <a:lnTo>
                  <a:pt x="0" y="6176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49" r="-23963" b="-164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9601" y="923925"/>
            <a:ext cx="5701427" cy="63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483">
                <a:solidFill>
                  <a:srgbClr val="000000"/>
                </a:solidFill>
                <a:latin typeface="Rasputin Bold"/>
              </a:rPr>
              <a:t>3.Using Random Forest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DAF473E72lc</dc:identifier>
  <dcterms:modified xsi:type="dcterms:W3CDTF">2011-08-01T06:04:30Z</dcterms:modified>
  <cp:revision>1</cp:revision>
  <dc:title>CATTLE DISEASE PREDICTION USING MACHINE LEARNING TECHNIQUES</dc:title>
</cp:coreProperties>
</file>